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68" r:id="rId5"/>
    <p:sldId id="277" r:id="rId6"/>
    <p:sldId id="270" r:id="rId7"/>
    <p:sldId id="269" r:id="rId8"/>
    <p:sldId id="272" r:id="rId9"/>
    <p:sldId id="259" r:id="rId10"/>
    <p:sldId id="273" r:id="rId11"/>
    <p:sldId id="274" r:id="rId12"/>
    <p:sldId id="275" r:id="rId13"/>
    <p:sldId id="267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2412"/>
  </p:normalViewPr>
  <p:slideViewPr>
    <p:cSldViewPr snapToGrid="0" snapToObjects="1">
      <p:cViewPr varScale="1">
        <p:scale>
          <a:sx n="114" d="100"/>
          <a:sy n="114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-4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A6906-33E0-AD47-9813-EFDED7418CA0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1B67B-17A0-F242-AA84-3C99B49846A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792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Przed przypisaniem wartości do zmiennej nie wiemy, co się w niej znajduje. Może to być konkretna wartość, zazwyczaj są to jednak tzw. śmieci – losowe dane, które znajdują się w danym miejscu w pamięci komputera.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1B67B-17A0-F242-AA84-3C99B49846A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531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Aby operacja wykonywana na zmiennej miała sens, musimy najpierw do zmiennej przypisać określoną wartość. Oczywiście możemy pomnożyć niezainicjowaną zmienną, ale nie ma to sensu.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1B67B-17A0-F242-AA84-3C99B49846A4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6639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Zmienne przyjmują dane o określonym typie. Mówimy, że mamy różne rodzaje typów danych. Możemy tworzyć zmienne określonego typu. Np. zmiennej typu pudełko użyjemy do przechowywania owoców, a zmiennej typu słoik do przechowywania serów. (W szczególności „śmierdzących” serów, stąd słoik.)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1B67B-17A0-F242-AA84-3C99B49846A4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266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Zmienna określonego typu może przechowywać wyłącznie dane skojarzone z tym typem. Należy przy tym pamiętać, że nie w każdym języku programowania ta zasada jest na pierwszy rzut oka zachowana. W językach takich jak C++ tworzymy zmienne określonego typu, jednak w językach skryptowych, takich jak </a:t>
            </a:r>
            <a:r>
              <a:rPr lang="pl-PL" dirty="0" err="1"/>
              <a:t>Python</a:t>
            </a:r>
            <a:r>
              <a:rPr lang="pl-PL" dirty="0"/>
              <a:t>, tego typu nie podajemy. Oznacza to, że do zmiennej możemy przypisywać dane różnych typów, nie powinniśmy jednak tak robić. Dobre praktyki programowania mówią o zachowywaniu typów zmiennych.</a:t>
            </a:r>
          </a:p>
          <a:p>
            <a:r>
              <a:rPr lang="pl-PL" dirty="0"/>
              <a:t>W </a:t>
            </a:r>
            <a:r>
              <a:rPr lang="pl-PL" dirty="0" err="1"/>
              <a:t>Blockly</a:t>
            </a:r>
            <a:r>
              <a:rPr lang="pl-PL" dirty="0"/>
              <a:t> także nie określamy bezpośrednio typu zmiennej. Jest tak, ponieważ </a:t>
            </a:r>
            <a:r>
              <a:rPr lang="pl-PL" dirty="0" err="1"/>
              <a:t>Blockly</a:t>
            </a:r>
            <a:r>
              <a:rPr lang="pl-PL" dirty="0"/>
              <a:t> opiera się na języku JavaScript, który także jest językiem skryptowym.</a:t>
            </a:r>
          </a:p>
          <a:p>
            <a:r>
              <a:rPr lang="pl-PL" dirty="0"/>
              <a:t>[Uwaga dla nauczyciela: chociaż informacje tutaj przedstawione mogą wychodzić poza poziom klasy, należy je jednak przedstawić w tej lub innej formie. Niezwykle ważne jest zrozumienie, że należy stosować i pamiętać o typach zmiennych, nawet jeżeli używane środowisko (np. </a:t>
            </a:r>
            <a:r>
              <a:rPr lang="pl-PL" dirty="0" err="1"/>
              <a:t>Blockly</a:t>
            </a:r>
            <a:r>
              <a:rPr lang="pl-PL" dirty="0"/>
              <a:t>) bezpośrednio tych typów nie wymaga. W zależności od poziomu klasy, można poprowadzić lub nie dyskusję z uczniami na ten temat. Bez wyraźniej potrzeby nie warto wchodzić w wyjaśnienie, czym są języki skryptowe, należy jedynie wspomnieć o tym, że istnieją różne rodzaje </a:t>
            </a:r>
            <a:r>
              <a:rPr lang="pl-PL"/>
              <a:t>języków programowania.)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1B67B-17A0-F242-AA84-3C99B49846A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147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75090D-CF45-3641-A3E7-97155F9B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D77EED4-E24C-D545-A354-BE4F012D7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5637B18-DC4C-6C4E-8270-2A738CF3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63E3F7-6820-9E42-A9CB-E423C2B2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0EE8FB1-F454-0747-9740-4E896039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3126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FFBA7-ABEB-AF42-B49E-954E39B1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CADC0E8-FD0C-D24D-A6C1-78C343288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89CD924-19C6-D84D-AA91-DDC102B4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FB255A6-7A0E-A240-A904-C5A40E43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57ABA8-998A-A14C-A09B-EFD15D1D2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57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DEB98F14-D31C-134E-8FE6-DD677D829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F7CE1A-C4CA-8844-8727-1B64491A5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221E9-444B-314D-AAA3-AF0CBF56D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1057955-DEEA-0648-AF10-B57B2F51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A4B92A0-8CD6-D748-B7CD-45DB1C6D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6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0D149C-41D3-C04D-97C0-D234075D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3F64D-C1BD-2D41-B84A-CC91E5C83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BB62F6D-D9F9-844D-B05A-634B75BD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E03CA00-8E79-E44C-8701-7BAE1901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D00CB3-870A-4848-89CE-0E6FD1AE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07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92E723-4DD1-724F-A9BC-38DE2F28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97BEF62-36D5-2347-8C41-FAC71528D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9778B5D-EFC4-B343-B081-C99EC756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843CDE5-BB8A-7E48-AC14-F4192790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5AB190-5775-F44E-A838-5E0211CF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988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8299FA-8B59-5C4C-BD59-CE888838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5E83E-08F6-874D-A8A6-806D21A5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A6EA18-A787-4542-9720-200B69B81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F618D23-1DD6-B34D-8FD1-9D46D797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7110873-F946-0D4E-9F24-7D84D7AD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EADE6E3-3AF5-AE4F-86CE-3E83F22B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13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FE0EE2-CA58-5F40-B6EA-A91979ABB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E5CB081-5337-B042-8DCF-732C16DFD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5DD4B76-3057-3041-876C-6835B475F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20959E5-9541-9B48-9A4D-7AC93C9D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9B069B8-C2BD-CD47-83D0-EB42C17AE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ABB30B-CEED-F94C-A969-0A273967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3D31090-EA42-F34F-8AF5-5BEE26F8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C7566617-860A-544F-98F9-2257179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022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3F1098-7E40-064C-8B52-2AA6AFB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D59547-D304-4941-B610-E65EED47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794EBE3-3279-194F-B250-78D38BBA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0146D3E-7E49-E744-8E51-C0551D3C8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934FAC2-99D8-C049-BE10-53BEDC1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551BEEB6-0BC7-6043-9B01-01EF92D31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EBD8D-B32C-AC4D-8B8B-BCDEACF0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108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3D2E8-6087-2E47-B2E1-753DCF63C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4FC40F2-A069-3144-A8E1-2584EA21B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8D6E7DE-8B03-0642-82C1-7F7AC098C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3B58CED-7963-2F43-AD88-AE173322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7212420-753E-FC4E-A4F4-7A3E307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5BC213-DA92-AB47-94D8-988FCF427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94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DBBBA1-9E43-0948-842D-9511D114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1B1E805-90F8-104C-9F55-B4A8DED7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FA19D17-FAC6-0B46-AC82-3772C731E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E8990C-F558-4B4D-885E-DE482D64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1948ECD-830E-2D4D-9194-EA2AA12F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A7824C3-C196-2D41-8E4C-8A5CE0BF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752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F237A46B-F279-8349-96F6-3F971D39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E1FBCA1-AED5-0A44-8244-97132A9E5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E8C3614-9906-E24E-A370-953BE1CB0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1D95-A4D9-8143-B5F6-E64779D4B9CD}" type="datetimeFigureOut">
              <a:rPr lang="pl-PL" smtClean="0"/>
              <a:t>26.07.2018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9365FC0-9968-6E4F-9BB3-DACD08D58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30AC289-1587-BC42-94A0-CB0966B2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30DD3-438C-B840-AE7D-CC93925563C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48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12405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://pngimg.com/download/1240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hyperlink" Target="https://pixabay.com/en/box-empty-cardboard-package-pack-5505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p-575543/?no_redirect" TargetMode="External"/><Relationship Id="rId5" Type="http://schemas.openxmlformats.org/officeDocument/2006/relationships/hyperlink" Target="https://pixabay.com/p-310571/?no_redirect" TargetMode="External"/><Relationship Id="rId4" Type="http://schemas.openxmlformats.org/officeDocument/2006/relationships/hyperlink" Target="http://www.pngall.com/pear-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1240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pear-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www.pngall.com/pear-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7.png"/><Relationship Id="rId4" Type="http://schemas.openxmlformats.org/officeDocument/2006/relationships/hyperlink" Target="http://www.pngall.com/pear-png" TargetMode="External"/><Relationship Id="rId9" Type="http://schemas.openxmlformats.org/officeDocument/2006/relationships/hyperlink" Target="http://pngimg.com/download/1240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pngimg.com/download/124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1240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53974-9054-454F-83CC-29958D08E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Zmienne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0D46D51-63E1-0B4A-9B30-D3F11DF51A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925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99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3332566F-B613-B348-806F-8CBF18A6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880" y="2003006"/>
            <a:ext cx="2348235" cy="1891430"/>
          </a:xfrm>
          <a:prstGeom prst="rect">
            <a:avLst/>
          </a:prstGeom>
        </p:spPr>
      </p:pic>
      <p:pic>
        <p:nvPicPr>
          <p:cNvPr id="10" name="Obraz 9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DBDE5D31-F4E4-AF40-8761-936AA3895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17397" y="734533"/>
            <a:ext cx="2853208" cy="31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27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63CEFD-E66C-6E49-8EAB-B20B6080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Typy danych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4398D44-F5A3-FF4D-AA01-394D4D40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72" y="307731"/>
            <a:ext cx="2618452" cy="3997637"/>
          </a:xfrm>
          <a:prstGeom prst="rect">
            <a:avLst/>
          </a:prstGeom>
        </p:spPr>
      </p:pic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2ABC813A-9C37-C040-B451-A84E24BA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17599" y="307731"/>
            <a:ext cx="4252805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3332566F-B613-B348-806F-8CBF18A6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883" y="1360834"/>
            <a:ext cx="2348235" cy="1891430"/>
          </a:xfrm>
          <a:prstGeom prst="rect">
            <a:avLst/>
          </a:prstGeom>
        </p:spPr>
      </p:pic>
      <p:pic>
        <p:nvPicPr>
          <p:cNvPr id="10" name="Obraz 9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DBDE5D31-F4E4-AF40-8761-936AA38955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07771" y="1397049"/>
            <a:ext cx="2331251" cy="2568872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BFE44B34-51DD-394E-B40F-705E5BF4ED9E}"/>
              </a:ext>
            </a:extLst>
          </p:cNvPr>
          <p:cNvSpPr/>
          <p:nvPr/>
        </p:nvSpPr>
        <p:spPr>
          <a:xfrm>
            <a:off x="1740588" y="-164229"/>
            <a:ext cx="2614819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4400" b="1" dirty="0">
                <a:ln w="22225">
                  <a:solidFill>
                    <a:srgbClr val="FF0000"/>
                  </a:solidFill>
                  <a:prstDash val="solid"/>
                </a:ln>
              </a:rPr>
              <a:t>X</a:t>
            </a:r>
            <a:endParaRPr lang="pl-PL" sz="6600" b="0" cap="none" spc="0" dirty="0">
              <a:ln w="22225">
                <a:solidFill>
                  <a:srgbClr val="FF0000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083713AF-D9E3-184B-A513-F8E4FAE70130}"/>
              </a:ext>
            </a:extLst>
          </p:cNvPr>
          <p:cNvSpPr/>
          <p:nvPr/>
        </p:nvSpPr>
        <p:spPr>
          <a:xfrm>
            <a:off x="7819898" y="-458386"/>
            <a:ext cx="2614819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4400" b="1" dirty="0">
                <a:ln w="22225">
                  <a:solidFill>
                    <a:srgbClr val="FF0000"/>
                  </a:solidFill>
                  <a:prstDash val="solid"/>
                </a:ln>
              </a:rPr>
              <a:t>X</a:t>
            </a:r>
            <a:endParaRPr lang="pl-PL" sz="6600" b="0" cap="none" spc="0" dirty="0">
              <a:ln w="22225">
                <a:solidFill>
                  <a:srgbClr val="FF0000"/>
                </a:solidFill>
                <a:prstDash val="solid"/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166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0CBD9D-FBCA-46A2-B8C0-45EE84A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Źródła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7B09F6-9015-4D07-B433-191E59D40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https://pixabay.com/en/box-empty-cardboard-package-pack-550594/</a:t>
            </a:r>
            <a:endParaRPr lang="pl-PL" dirty="0"/>
          </a:p>
          <a:p>
            <a:r>
              <a:rPr lang="pl-PL" dirty="0">
                <a:hlinkClick r:id="rId3"/>
              </a:rPr>
              <a:t>http://pngimg.com/download/12405</a:t>
            </a:r>
            <a:endParaRPr lang="pl-PL" dirty="0"/>
          </a:p>
          <a:p>
            <a:r>
              <a:rPr lang="pl-PL" dirty="0">
                <a:hlinkClick r:id="rId4"/>
              </a:rPr>
              <a:t>http://www.pngall.com/pear-png</a:t>
            </a:r>
            <a:endParaRPr lang="pl-PL" dirty="0"/>
          </a:p>
          <a:p>
            <a:r>
              <a:rPr lang="pl-PL" dirty="0">
                <a:hlinkClick r:id="rId5"/>
              </a:rPr>
              <a:t>https://pixabay.com/p-310571/?no_redirect</a:t>
            </a:r>
            <a:endParaRPr lang="pl-PL" dirty="0"/>
          </a:p>
          <a:p>
            <a:r>
              <a:rPr lang="pl-PL" dirty="0">
                <a:hlinkClick r:id="rId6"/>
              </a:rPr>
              <a:t>https://pixabay.com/p-575543/?no_redirect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70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505916-69B9-0141-9ED1-B43C105C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Zmienna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458C3B-F7DF-4748-A6C3-2125CBE5C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Pojemnik na dane</a:t>
            </a:r>
          </a:p>
          <a:p>
            <a:r>
              <a:rPr lang="pl-PL" dirty="0"/>
              <a:t>Można do niej 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przypisać wartość</a:t>
            </a:r>
            <a:r>
              <a:rPr lang="pl-PL" dirty="0"/>
              <a:t> i ją 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zmieniać</a:t>
            </a:r>
            <a:r>
              <a:rPr lang="pl-PL" dirty="0"/>
              <a:t>, a także 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odczytać</a:t>
            </a:r>
          </a:p>
          <a:p>
            <a:r>
              <a:rPr lang="pl-PL" dirty="0"/>
              <a:t>Zazwyczaj zmienna przyjmuje 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dane określonego typu </a:t>
            </a:r>
            <a:r>
              <a:rPr lang="pl-PL" dirty="0"/>
              <a:t>– np. jak </a:t>
            </a:r>
            <a:r>
              <a:rPr lang="pl-PL" u="sng" dirty="0"/>
              <a:t>pudełko tylko na owoce</a:t>
            </a:r>
            <a:r>
              <a:rPr lang="pl-PL" dirty="0"/>
              <a:t>, w którym możemy jednak przechowywać jabłka, gruszki itp.</a:t>
            </a:r>
          </a:p>
          <a:p>
            <a:r>
              <a:rPr lang="pl-PL" dirty="0"/>
              <a:t>Zmienna przechowuje 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jedną konkretną wartość </a:t>
            </a:r>
            <a:r>
              <a:rPr lang="pl-PL" dirty="0"/>
              <a:t>– ostatnią do niej przypisaną</a:t>
            </a:r>
          </a:p>
          <a:p>
            <a:r>
              <a:rPr lang="pl-PL" dirty="0"/>
              <a:t>Zmienna ma swoją 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nazwę</a:t>
            </a:r>
            <a:r>
              <a:rPr lang="pl-PL" dirty="0"/>
              <a:t>, po której ją rozpoznajemy</a:t>
            </a:r>
          </a:p>
        </p:txBody>
      </p:sp>
    </p:spTree>
    <p:extLst>
      <p:ext uri="{BB962C8B-B14F-4D97-AF65-F5344CB8AC3E}">
        <p14:creationId xmlns:p14="http://schemas.microsoft.com/office/powerpoint/2010/main" val="8308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3B551331-DE89-449F-92AD-B67468EB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41607" y="2046749"/>
            <a:ext cx="2508785" cy="27645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DDA7240A-690B-48E4-A848-1641F320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164" y="1671703"/>
            <a:ext cx="3738929" cy="35145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raz 11" descr="Obraz zawierający gruszka, owoce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1FB6E711-5C79-4282-B7CA-610FA7375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50488" y="2029830"/>
            <a:ext cx="2798339" cy="279833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19A3B746-2F4A-4FC4-A17F-ACE5587C3DF1}"/>
              </a:ext>
            </a:extLst>
          </p:cNvPr>
          <p:cNvSpPr txBox="1"/>
          <p:nvPr/>
        </p:nvSpPr>
        <p:spPr>
          <a:xfrm>
            <a:off x="735410" y="5461951"/>
            <a:ext cx="2624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Zmienna</a:t>
            </a:r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56DFC87-3423-4218-A229-75346A5E68D1}"/>
              </a:ext>
            </a:extLst>
          </p:cNvPr>
          <p:cNvSpPr txBox="1"/>
          <p:nvPr/>
        </p:nvSpPr>
        <p:spPr>
          <a:xfrm>
            <a:off x="6663792" y="5461951"/>
            <a:ext cx="2664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dirty="0"/>
              <a:t>Wartości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484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a 16">
            <a:extLst>
              <a:ext uri="{FF2B5EF4-FFF2-40B4-BE49-F238E27FC236}">
                <a16:creationId xmlns:a16="http://schemas.microsoft.com/office/drawing/2014/main" id="{CE950072-4845-4A51-85EA-24CC0775A3A7}"/>
              </a:ext>
            </a:extLst>
          </p:cNvPr>
          <p:cNvGrpSpPr/>
          <p:nvPr/>
        </p:nvGrpSpPr>
        <p:grpSpPr>
          <a:xfrm>
            <a:off x="990554" y="2776798"/>
            <a:ext cx="10210892" cy="2132710"/>
            <a:chOff x="625918" y="323108"/>
            <a:chExt cx="10210892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0E1FDC66-E63A-4181-9FDE-1B7F38DD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918" y="323108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gruszka, owoce, wewnątrz, siedzi&#10;&#10;Opis wygenerowany przy bardzo wysokim poziomie pewności">
              <a:extLst>
                <a:ext uri="{FF2B5EF4-FFF2-40B4-BE49-F238E27FC236}">
                  <a16:creationId xmlns:a16="http://schemas.microsoft.com/office/drawing/2014/main" id="{4B018F2C-22B5-4143-BD13-E198E8440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546607" y="523246"/>
              <a:ext cx="1549393" cy="15493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/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4" name="pole tekstowe 3">
                  <a:extLst>
                    <a:ext uri="{FF2B5EF4-FFF2-40B4-BE49-F238E27FC236}">
                      <a16:creationId xmlns:a16="http://schemas.microsoft.com/office/drawing/2014/main" id="{AA7FFEAF-AE99-44D6-ABBA-BBF702DEA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9509" y="458439"/>
                  <a:ext cx="1549393" cy="18620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/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5" name="pole tekstowe 4">
                  <a:extLst>
                    <a:ext uri="{FF2B5EF4-FFF2-40B4-BE49-F238E27FC236}">
                      <a16:creationId xmlns:a16="http://schemas.microsoft.com/office/drawing/2014/main" id="{169CA1A1-334C-4EF5-B0AB-8E53E2F7D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458439"/>
                  <a:ext cx="1549393" cy="18620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upa 9">
              <a:extLst>
                <a:ext uri="{FF2B5EF4-FFF2-40B4-BE49-F238E27FC236}">
                  <a16:creationId xmlns:a16="http://schemas.microsoft.com/office/drawing/2014/main" id="{B67C1202-F923-458F-A903-3B0900642B48}"/>
                </a:ext>
              </a:extLst>
            </p:cNvPr>
            <p:cNvGrpSpPr/>
            <p:nvPr/>
          </p:nvGrpSpPr>
          <p:grpSpPr>
            <a:xfrm>
              <a:off x="8567970" y="323108"/>
              <a:ext cx="2268840" cy="2132710"/>
              <a:chOff x="8567970" y="323108"/>
              <a:chExt cx="2268840" cy="2132710"/>
            </a:xfrm>
          </p:grpSpPr>
          <p:pic>
            <p:nvPicPr>
              <p:cNvPr id="6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31C87869-A6A9-49B8-8306-2634156B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67970" y="323108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7" name="Obraz 6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2A22C23D-A5D5-42B5-A0A9-640D72D19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927693" y="614766"/>
                <a:ext cx="1549393" cy="1549393"/>
              </a:xfrm>
              <a:prstGeom prst="rect">
                <a:avLst/>
              </a:prstGeom>
            </p:spPr>
          </p:pic>
        </p:grpSp>
      </p:grpSp>
      <p:sp>
        <p:nvSpPr>
          <p:cNvPr id="19" name="Tytuł 1">
            <a:extLst>
              <a:ext uri="{FF2B5EF4-FFF2-40B4-BE49-F238E27FC236}">
                <a16:creationId xmlns:a16="http://schemas.microsoft.com/office/drawing/2014/main" id="{79619B77-B96F-4BB1-95A1-0A1DE1A29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7200" b="1" dirty="0"/>
              <a:t>Inicjalizacja zmiennej</a:t>
            </a:r>
          </a:p>
        </p:txBody>
      </p:sp>
    </p:spTree>
    <p:extLst>
      <p:ext uri="{BB962C8B-B14F-4D97-AF65-F5344CB8AC3E}">
        <p14:creationId xmlns:p14="http://schemas.microsoft.com/office/powerpoint/2010/main" val="385247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ytuł 1">
            <a:extLst>
              <a:ext uri="{FF2B5EF4-FFF2-40B4-BE49-F238E27FC236}">
                <a16:creationId xmlns:a16="http://schemas.microsoft.com/office/drawing/2014/main" id="{79619B77-B96F-4BB1-95A1-0A1DE1A29ED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7200" b="1" dirty="0"/>
              <a:t>Zmiana wartości</a:t>
            </a: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4CB4894-9DAD-5843-A1C8-0A38FE50524B}"/>
              </a:ext>
            </a:extLst>
          </p:cNvPr>
          <p:cNvGrpSpPr/>
          <p:nvPr/>
        </p:nvGrpSpPr>
        <p:grpSpPr>
          <a:xfrm>
            <a:off x="990554" y="2771499"/>
            <a:ext cx="10210891" cy="2132710"/>
            <a:chOff x="625918" y="3429000"/>
            <a:chExt cx="10210891" cy="2132710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72D8A1DD-6A77-3845-B567-FD02C89F3C2B}"/>
                </a:ext>
              </a:extLst>
            </p:cNvPr>
            <p:cNvGrpSpPr/>
            <p:nvPr/>
          </p:nvGrpSpPr>
          <p:grpSpPr>
            <a:xfrm>
              <a:off x="625918" y="3429000"/>
              <a:ext cx="2268840" cy="2132710"/>
              <a:chOff x="625918" y="3429000"/>
              <a:chExt cx="2268840" cy="2132710"/>
            </a:xfrm>
          </p:grpSpPr>
          <p:pic>
            <p:nvPicPr>
              <p:cNvPr id="20" name="Symbol zastępczy zawartości 4" descr="Obraz zawierający ściana, wewnątrz, budynek&#10;&#10;Opis wygenerowany przy wysokim poziomie pewności">
                <a:extLst>
                  <a:ext uri="{FF2B5EF4-FFF2-40B4-BE49-F238E27FC236}">
                    <a16:creationId xmlns:a16="http://schemas.microsoft.com/office/drawing/2014/main" id="{CBFF9224-71F4-CB41-B9E9-868F34460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5918" y="3429000"/>
                <a:ext cx="2268840" cy="2132710"/>
              </a:xfrm>
              <a:prstGeom prst="rect">
                <a:avLst/>
              </a:prstGeom>
            </p:spPr>
          </p:pic>
          <p:pic>
            <p:nvPicPr>
              <p:cNvPr id="21" name="Obraz 20" descr="Obraz zawierający gruszka, owoce, wewnątrz, siedzi&#10;&#10;Opis wygenerowany przy bardzo wysokim poziomie pewności">
                <a:extLst>
                  <a:ext uri="{FF2B5EF4-FFF2-40B4-BE49-F238E27FC236}">
                    <a16:creationId xmlns:a16="http://schemas.microsoft.com/office/drawing/2014/main" id="{31216EF6-BE3E-1F4D-B9C5-99C2C8A53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985641" y="3720658"/>
                <a:ext cx="1549393" cy="15493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pole tekstowe 12">
                  <a:extLst>
                    <a:ext uri="{FF2B5EF4-FFF2-40B4-BE49-F238E27FC236}">
                      <a16:creationId xmlns:a16="http://schemas.microsoft.com/office/drawing/2014/main" id="{ABB3B82B-9A96-0847-8BC9-7427C2770943}"/>
                    </a:ext>
                  </a:extLst>
                </p:cNvPr>
                <p:cNvSpPr txBox="1"/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≔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2" name="pole tekstowe 11">
                  <a:extLst>
                    <a:ext uri="{FF2B5EF4-FFF2-40B4-BE49-F238E27FC236}">
                      <a16:creationId xmlns:a16="http://schemas.microsoft.com/office/drawing/2014/main" id="{C314B30D-E4B1-4DDE-8D1F-3A2FF50F4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214" y="3564330"/>
                  <a:ext cx="1549393" cy="186204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Obraz 13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EB7F8DA-0696-C549-98E6-0E61B5E84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817405" y="3940094"/>
              <a:ext cx="1007796" cy="11105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pole tekstowe 14">
                  <a:extLst>
                    <a:ext uri="{FF2B5EF4-FFF2-40B4-BE49-F238E27FC236}">
                      <a16:creationId xmlns:a16="http://schemas.microsoft.com/office/drawing/2014/main" id="{DCE7211E-645A-0D4E-8305-DAE1823F62F6}"/>
                    </a:ext>
                  </a:extLst>
                </p:cNvPr>
                <p:cNvSpPr txBox="1"/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15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oMath>
                    </m:oMathPara>
                  </a14:m>
                  <a:endParaRPr lang="pl-PL" sz="11500" dirty="0"/>
                </a:p>
              </p:txBody>
            </p:sp>
          </mc:Choice>
          <mc:Fallback xmlns=""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14049BD5-E635-40FE-859C-0FECEA75A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396" y="3564330"/>
                  <a:ext cx="1549393" cy="186204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F52DED7F-2EF0-D541-8B22-A8807696B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7969" y="3429000"/>
              <a:ext cx="2268840" cy="2132710"/>
            </a:xfrm>
            <a:prstGeom prst="rect">
              <a:avLst/>
            </a:prstGeom>
          </p:spPr>
        </p:pic>
        <p:pic>
          <p:nvPicPr>
            <p:cNvPr id="18" name="Obraz 17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3B35E1B7-1155-EC4C-8769-DB45BFCF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194786" y="3940094"/>
              <a:ext cx="1007796" cy="1110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192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B210FD-B815-C246-8439-CDAE2A34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Przed inicjalizacją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805C1875-CCEB-6241-9E5D-09E4219E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1330" y="1825625"/>
            <a:ext cx="4629340" cy="4351338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FB610053-0C80-5444-86A0-AEAAC7D28B12}"/>
              </a:ext>
            </a:extLst>
          </p:cNvPr>
          <p:cNvSpPr/>
          <p:nvPr/>
        </p:nvSpPr>
        <p:spPr>
          <a:xfrm>
            <a:off x="5150869" y="1746830"/>
            <a:ext cx="1890261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8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011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462AE04-D8A8-4A08-9AD3-F13989FCFB63}"/>
              </a:ext>
            </a:extLst>
          </p:cNvPr>
          <p:cNvGrpSpPr/>
          <p:nvPr/>
        </p:nvGrpSpPr>
        <p:grpSpPr>
          <a:xfrm>
            <a:off x="836114" y="2362645"/>
            <a:ext cx="2268840" cy="2132710"/>
            <a:chOff x="8927692" y="4265762"/>
            <a:chExt cx="2268840" cy="2132710"/>
          </a:xfrm>
        </p:grpSpPr>
        <p:pic>
          <p:nvPicPr>
            <p:cNvPr id="2" name="Symbol zastępczy zawartości 4" descr="Obraz zawierający ściana, wewnątrz, budynek&#10;&#10;Opis wygenerowany przy wysokim poziomie pewności">
              <a:extLst>
                <a:ext uri="{FF2B5EF4-FFF2-40B4-BE49-F238E27FC236}">
                  <a16:creationId xmlns:a16="http://schemas.microsoft.com/office/drawing/2014/main" id="{33A89FDC-F343-4CB3-812C-1AB951CE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7692" y="4265762"/>
              <a:ext cx="2268840" cy="2132710"/>
            </a:xfrm>
            <a:prstGeom prst="rect">
              <a:avLst/>
            </a:prstGeom>
          </p:spPr>
        </p:pic>
        <p:pic>
          <p:nvPicPr>
            <p:cNvPr id="3" name="Obraz 2" descr="Obraz zawierający jabłko, owoce, siedzi, wewnątrz&#10;&#10;Opis wygenerowany przy bardzo wysokim poziomie pewności">
              <a:extLst>
                <a:ext uri="{FF2B5EF4-FFF2-40B4-BE49-F238E27FC236}">
                  <a16:creationId xmlns:a16="http://schemas.microsoft.com/office/drawing/2014/main" id="{9D10C3A5-3250-46AC-A05A-E91BE75D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554509" y="4776856"/>
              <a:ext cx="1007796" cy="111051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pic>
        <p:nvPicPr>
          <p:cNvPr id="16" name="Obraz 15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5F70B348-DDC8-41C0-9FD5-ABCEA5E6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64133" y="2302955"/>
            <a:ext cx="1989603" cy="219240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</p:txBody>
      </p:sp>
    </p:spTree>
    <p:extLst>
      <p:ext uri="{BB962C8B-B14F-4D97-AF65-F5344CB8AC3E}">
        <p14:creationId xmlns:p14="http://schemas.microsoft.com/office/powerpoint/2010/main" val="259513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3A89FDC-F343-4CB3-812C-1AB951CE0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14" y="2362645"/>
            <a:ext cx="2268840" cy="2132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/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4BF33D5-BDB8-4F85-AE63-01460720F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454" y="2497974"/>
                <a:ext cx="1549393" cy="1862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/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18A414-4ED6-4CE0-8EC2-0C8F2CE3E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47" y="2513605"/>
                <a:ext cx="1549393" cy="1862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/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115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pl-PL" sz="11500" dirty="0"/>
              </a:p>
            </p:txBody>
          </p:sp>
        </mc:Choice>
        <mc:Fallback xmlns="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4D71247-6B87-4C1B-BDDD-DC54BC97C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65" y="2497974"/>
                <a:ext cx="1549393" cy="186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3A93AE6D-727D-4669-A67A-37957C9D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72" y="2362643"/>
            <a:ext cx="2268840" cy="2132710"/>
          </a:xfrm>
          <a:prstGeom prst="rect">
            <a:avLst/>
          </a:prstGeom>
        </p:spPr>
      </p:pic>
      <p:sp>
        <p:nvSpPr>
          <p:cNvPr id="17" name="Tytuł 1">
            <a:extLst>
              <a:ext uri="{FF2B5EF4-FFF2-40B4-BE49-F238E27FC236}">
                <a16:creationId xmlns:a16="http://schemas.microsoft.com/office/drawing/2014/main" id="{998F90D2-E739-4C9F-9519-AA8BC674EE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Operacje na zmiennych</a:t>
            </a:r>
          </a:p>
          <a:p>
            <a:pPr algn="ctr"/>
            <a:r>
              <a:rPr lang="pl-PL" dirty="0"/>
              <a:t>Przed przypisaniem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80458A5F-F080-4F46-9474-AF1FD8E4EC06}"/>
              </a:ext>
            </a:extLst>
          </p:cNvPr>
          <p:cNvSpPr/>
          <p:nvPr/>
        </p:nvSpPr>
        <p:spPr>
          <a:xfrm>
            <a:off x="1438938" y="2121190"/>
            <a:ext cx="1063192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66E1FB2-234D-4E4B-BB22-340527AF6620}"/>
              </a:ext>
            </a:extLst>
          </p:cNvPr>
          <p:cNvSpPr/>
          <p:nvPr/>
        </p:nvSpPr>
        <p:spPr>
          <a:xfrm>
            <a:off x="8958296" y="2105559"/>
            <a:ext cx="1063192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  <a:endParaRPr lang="pl-P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887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85F953-399D-CD40-8584-CD2FABF9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Rozmiary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3EFF1B-20BB-F943-B427-BC1CBCCD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Czasem zmienne mogą przechować tylko określone rozmiary danych</a:t>
            </a:r>
          </a:p>
          <a:p>
            <a:r>
              <a:rPr lang="pl-PL" dirty="0"/>
              <a:t>Jak pudełko, do którego nie wciśniemy zbyt dużego przedmiotu</a:t>
            </a:r>
          </a:p>
        </p:txBody>
      </p:sp>
      <p:pic>
        <p:nvPicPr>
          <p:cNvPr id="4" name="Symbol zastępczy zawartości 4" descr="Obraz zawierający ściana, wewnątrz, budynek&#10;&#10;Opis wygenerowany przy wysokim poziomie pewności">
            <a:extLst>
              <a:ext uri="{FF2B5EF4-FFF2-40B4-BE49-F238E27FC236}">
                <a16:creationId xmlns:a16="http://schemas.microsoft.com/office/drawing/2014/main" id="{44AE1BF7-1D8D-4C0C-B2BC-DC1D2562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04" y="4044253"/>
            <a:ext cx="2268840" cy="2132710"/>
          </a:xfrm>
          <a:prstGeom prst="rect">
            <a:avLst/>
          </a:prstGeom>
        </p:spPr>
      </p:pic>
      <p:pic>
        <p:nvPicPr>
          <p:cNvPr id="5" name="Obraz 4" descr="Obraz zawierający jabłko, owoce, siedzi, wewnątrz&#10;&#10;Opis wygenerowany przy bardzo wysokim poziomie pewności">
            <a:extLst>
              <a:ext uri="{FF2B5EF4-FFF2-40B4-BE49-F238E27FC236}">
                <a16:creationId xmlns:a16="http://schemas.microsoft.com/office/drawing/2014/main" id="{8861AF30-DBD9-4A6C-9779-E06896DB9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26944" y="3348844"/>
            <a:ext cx="2853208" cy="314403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012942E-1651-4A29-A62E-5800B4E20B8A}"/>
              </a:ext>
            </a:extLst>
          </p:cNvPr>
          <p:cNvSpPr txBox="1"/>
          <p:nvPr/>
        </p:nvSpPr>
        <p:spPr>
          <a:xfrm>
            <a:off x="7298304" y="3787169"/>
            <a:ext cx="87876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1277642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363</Words>
  <Application>Microsoft Macintosh PowerPoint</Application>
  <PresentationFormat>Panoramiczny</PresentationFormat>
  <Paragraphs>57</Paragraphs>
  <Slides>13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Motyw pakietu Office</vt:lpstr>
      <vt:lpstr>Zmienne</vt:lpstr>
      <vt:lpstr>Zmienna</vt:lpstr>
      <vt:lpstr>Prezentacja programu PowerPoint</vt:lpstr>
      <vt:lpstr>Prezentacja programu PowerPoint</vt:lpstr>
      <vt:lpstr>Prezentacja programu PowerPoint</vt:lpstr>
      <vt:lpstr>Przed inicjalizacją</vt:lpstr>
      <vt:lpstr>Prezentacja programu PowerPoint</vt:lpstr>
      <vt:lpstr>Prezentacja programu PowerPoint</vt:lpstr>
      <vt:lpstr>Rozmiary danych</vt:lpstr>
      <vt:lpstr>Typy danych</vt:lpstr>
      <vt:lpstr>Typy danych</vt:lpstr>
      <vt:lpstr>Typy danych</vt:lpstr>
      <vt:lpstr>Źródła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Damian Kurpiewski</dc:creator>
  <cp:lastModifiedBy>Damian Kurpiewski</cp:lastModifiedBy>
  <cp:revision>18</cp:revision>
  <dcterms:created xsi:type="dcterms:W3CDTF">2018-06-04T18:42:26Z</dcterms:created>
  <dcterms:modified xsi:type="dcterms:W3CDTF">2018-07-26T19:25:48Z</dcterms:modified>
</cp:coreProperties>
</file>